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6" r:id="rId25"/>
    <p:sldId id="279" r:id="rId26"/>
    <p:sldId id="280" r:id="rId27"/>
    <p:sldId id="281" r:id="rId28"/>
    <p:sldId id="283" r:id="rId29"/>
    <p:sldId id="282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A64FE-30E9-4ECC-AB8D-26A406E10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D19F8-8BD4-4096-A14B-9B56D199D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0CA9E-3953-402D-B03C-AA52C8CC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D98DD-26EE-47F8-BFB0-09466E77F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B7F03-DB67-45B1-8DCA-9F7690AC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2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5CC3-6A31-446E-802D-FDBE2447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9003-F22A-406D-B34C-7CED8A119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E5F53-A3A9-42C2-AD0B-7141A5321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67851-CF1D-47E3-ABF8-5A5A1D3F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FCB1B-13FE-4FA8-8D3A-C8C45B0B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43FC9-839B-4BCD-AA04-588C76C98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F9BB9-0869-46BF-9623-75EDF5612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9DAA0-4E74-4A5C-B389-186A2DF1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FC662-0035-44D4-8D62-A78B5E90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BBE60-6599-4FFC-B693-DA371252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9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77DBF-5883-4F47-83AA-6CE88260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A16AC-3339-466D-B751-7C819C701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F4A33-3E81-41CC-91EF-BAC9AB7FC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BCF8D-F820-4CD1-B081-7FA3D796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137F1-C79B-42FE-BA8B-D41BC3A57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6B961-ED2E-468A-8683-816F5AC8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4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683D-43A1-4D37-8C8F-A57AECCE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07EC6-8A06-46BE-B39E-55F70AA8C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E1086-7FF1-4EFF-A81A-F2DEC3963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CCFA01-85B0-4BBA-8539-3A6A5379F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4E79A-AE35-4A84-9A8E-99257BCCD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C178CF-9694-4B6C-8D42-EA659485E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F4DEF-D315-4A92-B8E6-525CF8B7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1C4395-F6A5-4DDD-BC1D-4ABFDB00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1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DFF6-2A84-4133-8AA9-E748D787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8EC64-D267-45A6-A01A-038029C3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C8EFA1-0BA9-4B35-9F59-2A89DDBF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00910-214A-4225-B390-1E3E698E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3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8BA90-51C2-45DC-823F-A9DFF34C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720DC-D057-4C72-949B-56995872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C5027-4CD6-4A9A-B991-01AB37AA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3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43D6-E0D0-46BE-AE9D-824CC00B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ABE68-89D4-4992-8E9B-F121BA40D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C8BC4-36DC-409D-B3A4-E8DAD5E0C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733E7-F8DB-4333-9471-668CD25D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3F894-62CD-4B46-B91F-BF7195C4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FB7AF-2E9A-409B-950D-036584E1E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5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71E23-5912-4362-852A-C74B186C4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43963-71B0-4AF9-8CBA-8B940ED26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DF7B7-FC3A-4D5F-9CC9-68BF9B3E5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42857-5157-422E-8B55-061E26D5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85DB2-4FAA-4456-8D91-5F7857A95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390DC-EAC2-41A6-A4CA-D24F6233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8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9666-034F-44A3-9602-26251218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D351D-E401-4DCB-9DEE-CEE49771F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95898-36AE-4FEE-9BF5-28B0241E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7F657-9440-4E06-B7C8-DB0B1DC6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670CB-698B-46F4-9557-74E35FFB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9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1EE0AC-8E15-4CE7-8E4B-5FF565FA8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66D86-147D-4489-AC96-3CF6231CA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17520-122B-47F8-801D-01E36C42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609AC-6C10-4C4B-9626-FB0A196EC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3CCF8-AB01-49BC-B60F-A67EF931A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1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6AC7C5-245B-42A8-81D9-33EBE77B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2E851-98C0-4061-A135-795567A4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C3DE4-FE23-4074-B0B4-449042078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B0D48-D03E-47BB-AA0B-5E85A213555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95079-2A31-4E94-B14B-86F1050B2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01106-153E-495D-AB70-3AA37A7FA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4294-43B5-4385-B9E1-C3BAB74B2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8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3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10" Type="http://schemas.openxmlformats.org/officeDocument/2006/relationships/image" Target="../media/image64.jpg"/><Relationship Id="rId4" Type="http://schemas.openxmlformats.org/officeDocument/2006/relationships/image" Target="../media/image58.jpg"/><Relationship Id="rId9" Type="http://schemas.openxmlformats.org/officeDocument/2006/relationships/image" Target="../media/image6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Relationship Id="rId9" Type="http://schemas.openxmlformats.org/officeDocument/2006/relationships/image" Target="../media/image7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7" Type="http://schemas.openxmlformats.org/officeDocument/2006/relationships/image" Target="../media/image93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g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g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g"/><Relationship Id="rId3" Type="http://schemas.openxmlformats.org/officeDocument/2006/relationships/image" Target="../media/image105.jpg"/><Relationship Id="rId7" Type="http://schemas.openxmlformats.org/officeDocument/2006/relationships/image" Target="../media/image109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g"/><Relationship Id="rId5" Type="http://schemas.openxmlformats.org/officeDocument/2006/relationships/image" Target="../media/image118.jpg"/><Relationship Id="rId4" Type="http://schemas.openxmlformats.org/officeDocument/2006/relationships/image" Target="../media/image11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jpg"/><Relationship Id="rId4" Type="http://schemas.openxmlformats.org/officeDocument/2006/relationships/image" Target="../media/image1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g"/><Relationship Id="rId4" Type="http://schemas.openxmlformats.org/officeDocument/2006/relationships/image" Target="../media/image1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CC7E9-E5A4-41B6-AABE-937B3A155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878" y="1122363"/>
            <a:ext cx="10827026" cy="1157011"/>
          </a:xfrm>
        </p:spPr>
        <p:txBody>
          <a:bodyPr/>
          <a:lstStyle/>
          <a:p>
            <a:r>
              <a:rPr lang="en-US" b="1" dirty="0"/>
              <a:t>Flip-Flopping the Appalachian Trail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6C825-7F8F-4AD4-86DD-3B56FB01F0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June 5, 2015 – December 7, 2015</a:t>
            </a:r>
          </a:p>
          <a:p>
            <a:r>
              <a:rPr lang="en-US" sz="2800" b="1" dirty="0"/>
              <a:t>“Clarity”</a:t>
            </a:r>
          </a:p>
        </p:txBody>
      </p:sp>
    </p:spTree>
    <p:extLst>
      <p:ext uri="{BB962C8B-B14F-4D97-AF65-F5344CB8AC3E}">
        <p14:creationId xmlns:p14="http://schemas.microsoft.com/office/powerpoint/2010/main" val="63811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88FA19-49DE-467A-94C5-A506CD5B6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812" y="1696278"/>
            <a:ext cx="5502188" cy="34323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2C8430-D1BA-4014-B48E-99E18F030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" y="261257"/>
            <a:ext cx="5556995" cy="31258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20CD54-0A23-4EC6-B4D0-65097314F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31" y="675742"/>
            <a:ext cx="2924291" cy="51987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7F86F6-09D3-4801-BBAD-6CC95A7BF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" y="3470933"/>
            <a:ext cx="5556997" cy="31258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BD3493-1955-40A8-BB85-0186E27AC87F}"/>
              </a:ext>
            </a:extLst>
          </p:cNvPr>
          <p:cNvSpPr txBox="1"/>
          <p:nvPr/>
        </p:nvSpPr>
        <p:spPr>
          <a:xfrm>
            <a:off x="6520070" y="222938"/>
            <a:ext cx="473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West Virginia 20 miles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568EE8-7E01-4CCB-B1E2-944BDDDE06B2}"/>
              </a:ext>
            </a:extLst>
          </p:cNvPr>
          <p:cNvSpPr txBox="1"/>
          <p:nvPr/>
        </p:nvSpPr>
        <p:spPr>
          <a:xfrm>
            <a:off x="6215270" y="5804065"/>
            <a:ext cx="597673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 flip-flop thru-hike means a hiker starts her journey in a less conventional spot on the trail, usually in WV.</a:t>
            </a:r>
          </a:p>
        </p:txBody>
      </p:sp>
    </p:spTree>
    <p:extLst>
      <p:ext uri="{BB962C8B-B14F-4D97-AF65-F5344CB8AC3E}">
        <p14:creationId xmlns:p14="http://schemas.microsoft.com/office/powerpoint/2010/main" val="3135658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40D51-AFA2-4D42-9830-2962C0A5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56" y="0"/>
            <a:ext cx="2498271" cy="44413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9FCD73-0744-4247-B91F-606904497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" y="23379"/>
            <a:ext cx="5963393" cy="33544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5EDD76-D92E-460C-AD84-F2189C0A1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" y="3503592"/>
            <a:ext cx="5963393" cy="3354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E57895-A226-4E81-9203-FFF70FC5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410" y="3503591"/>
            <a:ext cx="5963393" cy="33544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B1FF576-31E2-43A3-A259-711C8859B947}"/>
              </a:ext>
            </a:extLst>
          </p:cNvPr>
          <p:cNvSpPr/>
          <p:nvPr/>
        </p:nvSpPr>
        <p:spPr>
          <a:xfrm>
            <a:off x="8412972" y="174563"/>
            <a:ext cx="3773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Maryland 42 miles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E4C7B9-2D49-4109-B7E5-CBCFFC70CD43}"/>
              </a:ext>
            </a:extLst>
          </p:cNvPr>
          <p:cNvSpPr txBox="1"/>
          <p:nvPr/>
        </p:nvSpPr>
        <p:spPr>
          <a:xfrm>
            <a:off x="8591797" y="1015340"/>
            <a:ext cx="3558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are 57% likely to complete the whole trail compared to 26% of NOBO and 31% of SOBO hikers. </a:t>
            </a:r>
          </a:p>
        </p:txBody>
      </p:sp>
    </p:spTree>
    <p:extLst>
      <p:ext uri="{BB962C8B-B14F-4D97-AF65-F5344CB8AC3E}">
        <p14:creationId xmlns:p14="http://schemas.microsoft.com/office/powerpoint/2010/main" val="3809595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C11843C-6D14-4153-AF5D-9E4F0398F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529" y="3695079"/>
            <a:ext cx="5702139" cy="32074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D2CC59-2088-466E-9D88-AB5AEDAF2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7" y="3695079"/>
            <a:ext cx="5702139" cy="3207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8A56D4-0917-4CD5-B0D3-9CA105406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95" y="-15771"/>
            <a:ext cx="2085787" cy="37080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CA091A-BD3B-4FB5-9656-0A8976ADA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244" y="0"/>
            <a:ext cx="2068045" cy="3676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D5DF3D-DDB5-4E62-8D20-4A616A6FAD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7" y="3297"/>
            <a:ext cx="2768836" cy="36917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59A125-77A5-47B8-A2D6-A03BD3E931CD}"/>
              </a:ext>
            </a:extLst>
          </p:cNvPr>
          <p:cNvSpPr txBox="1"/>
          <p:nvPr/>
        </p:nvSpPr>
        <p:spPr>
          <a:xfrm>
            <a:off x="7575289" y="107388"/>
            <a:ext cx="4556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Pennsylvania </a:t>
            </a:r>
            <a:br>
              <a:rPr lang="en-US" sz="2800" dirty="0">
                <a:latin typeface="Arial Black" panose="020B0A04020102020204" pitchFamily="34" charset="0"/>
              </a:rPr>
            </a:br>
            <a:r>
              <a:rPr lang="en-US" sz="2800" dirty="0">
                <a:latin typeface="Arial Black" panose="020B0A04020102020204" pitchFamily="34" charset="0"/>
              </a:rPr>
              <a:t>“The Shoe Destroyer” 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230 miles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BC4081-BA5C-4A96-A876-D6AC2549120B}"/>
              </a:ext>
            </a:extLst>
          </p:cNvPr>
          <p:cNvSpPr txBox="1"/>
          <p:nvPr/>
        </p:nvSpPr>
        <p:spPr>
          <a:xfrm>
            <a:off x="7442123" y="1628100"/>
            <a:ext cx="48223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Flip-floppers enjoy a less crowded trail which means easy access to camping, privies that aren’t grossly overfilled, and less of a “traffic jam” feel throughout the hike.</a:t>
            </a:r>
          </a:p>
        </p:txBody>
      </p:sp>
    </p:spTree>
    <p:extLst>
      <p:ext uri="{BB962C8B-B14F-4D97-AF65-F5344CB8AC3E}">
        <p14:creationId xmlns:p14="http://schemas.microsoft.com/office/powerpoint/2010/main" val="562631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20C9DC-24DD-4754-8CFF-152AB9A2B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84" y="352114"/>
            <a:ext cx="2215678" cy="393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399F49-DF40-4035-93CF-A9BFC054E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938" y="380905"/>
            <a:ext cx="2231873" cy="3967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425053-FD61-44F1-BE5B-D7F28E01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245" y="409697"/>
            <a:ext cx="2231872" cy="39677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C7EDAA-D8E1-4483-82BA-9F154BC22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48" y="4032570"/>
            <a:ext cx="5022986" cy="2825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80BA2B-0C52-4BB0-B5A7-4429EEACE5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34" y="4061361"/>
            <a:ext cx="4971803" cy="27966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DB0EEC5-CBE0-47FB-8B59-B2605151043A}"/>
              </a:ext>
            </a:extLst>
          </p:cNvPr>
          <p:cNvSpPr/>
          <p:nvPr/>
        </p:nvSpPr>
        <p:spPr>
          <a:xfrm>
            <a:off x="7425689" y="577400"/>
            <a:ext cx="4378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New Jersey 72 miles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A81A15-0592-4833-B0E8-0D87D0394545}"/>
              </a:ext>
            </a:extLst>
          </p:cNvPr>
          <p:cNvSpPr/>
          <p:nvPr/>
        </p:nvSpPr>
        <p:spPr>
          <a:xfrm>
            <a:off x="7535170" y="1536775"/>
            <a:ext cx="41595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less crowded trail is also less destructive to the trail itself. Trail erosion and human impact are reduced. </a:t>
            </a:r>
          </a:p>
        </p:txBody>
      </p:sp>
    </p:spTree>
    <p:extLst>
      <p:ext uri="{BB962C8B-B14F-4D97-AF65-F5344CB8AC3E}">
        <p14:creationId xmlns:p14="http://schemas.microsoft.com/office/powerpoint/2010/main" val="976504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02B05A-CA66-4766-B702-A86A5DBF6DFC}"/>
              </a:ext>
            </a:extLst>
          </p:cNvPr>
          <p:cNvSpPr/>
          <p:nvPr/>
        </p:nvSpPr>
        <p:spPr>
          <a:xfrm>
            <a:off x="7064952" y="231570"/>
            <a:ext cx="4120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New York 88 miles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835DA-9DD8-477C-AF8B-284DE286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4" y="162904"/>
            <a:ext cx="2120859" cy="3770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DB0D7D-443A-4DDF-A50C-F891EA977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664" y="1220585"/>
            <a:ext cx="2467238" cy="27127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29F5EC-0678-4504-916B-D95CD0D52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01" y="4022025"/>
            <a:ext cx="4777838" cy="26875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E4ADE3-564F-4013-AC9B-9A19834EF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093" y="162904"/>
            <a:ext cx="2120859" cy="37704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4F2488-48A2-40B5-9696-A5424B367E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" y="4022025"/>
            <a:ext cx="4777839" cy="26875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6693EF8-F09E-4A12-A8C6-BADFD0CF00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90" y="133978"/>
            <a:ext cx="2112723" cy="37559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166084-8B2D-42C2-86B1-E3514ED432F5}"/>
              </a:ext>
            </a:extLst>
          </p:cNvPr>
          <p:cNvSpPr txBox="1"/>
          <p:nvPr/>
        </p:nvSpPr>
        <p:spPr>
          <a:xfrm>
            <a:off x="9783547" y="1627772"/>
            <a:ext cx="21208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enjoy more of a social experience on the way north and more of a solitary experience going south, so you get the best of both worlds!</a:t>
            </a:r>
          </a:p>
        </p:txBody>
      </p:sp>
    </p:spTree>
    <p:extLst>
      <p:ext uri="{BB962C8B-B14F-4D97-AF65-F5344CB8AC3E}">
        <p14:creationId xmlns:p14="http://schemas.microsoft.com/office/powerpoint/2010/main" val="299341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1A4E1B-CE57-482A-BC2D-F1C11D49C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3" y="178130"/>
            <a:ext cx="1878279" cy="33391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37B8A2-F7F0-468E-A258-372E4426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355" y="3589687"/>
            <a:ext cx="5225144" cy="2939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BB5F64-1B4E-46F7-960D-DBA5F6C37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3" y="3589687"/>
            <a:ext cx="5225144" cy="2939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68FD80-AD91-4B33-AC0C-DB4949A0B9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82" y="155670"/>
            <a:ext cx="1903546" cy="33840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72C3FE-D683-4379-84EC-57AB428C5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82" y="155670"/>
            <a:ext cx="1903546" cy="3384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8D012BA-1CBA-4CB4-9245-B8E1B5B36055}"/>
              </a:ext>
            </a:extLst>
          </p:cNvPr>
          <p:cNvSpPr/>
          <p:nvPr/>
        </p:nvSpPr>
        <p:spPr>
          <a:xfrm>
            <a:off x="8643488" y="319437"/>
            <a:ext cx="36364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Connecticut 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51 miles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0FD06F-23F3-470F-91CF-9E38D5A0EBA5}"/>
              </a:ext>
            </a:extLst>
          </p:cNvPr>
          <p:cNvSpPr txBox="1"/>
          <p:nvPr/>
        </p:nvSpPr>
        <p:spPr>
          <a:xfrm>
            <a:off x="9345448" y="1524544"/>
            <a:ext cx="2232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have a longer hiking season.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E838E5-A6FC-46F5-AAF2-21E013E83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556" y="178131"/>
            <a:ext cx="1878279" cy="33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1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126240-DB07-4AFD-A5AD-A0B360C4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4" y="4618754"/>
            <a:ext cx="3978237" cy="22377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C24A9D-3A8A-4913-8627-26D5215A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2" y="2380995"/>
            <a:ext cx="3978239" cy="22377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2F68EE-B076-45C7-9376-9CD1A152C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886" y="4620241"/>
            <a:ext cx="3888513" cy="2237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BDFB39-6EF4-4A8D-B0C6-6F690BF24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886" y="162634"/>
            <a:ext cx="3888512" cy="21872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DA2FBB-0637-4AB2-BE69-509FCC498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886" y="2380994"/>
            <a:ext cx="3888513" cy="2237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8A7AF3-18AD-442B-B6AC-663239CD4C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1" y="137400"/>
            <a:ext cx="3978239" cy="223775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6538AF7-23F4-41C0-BB30-BE5DFFE6903F}"/>
              </a:ext>
            </a:extLst>
          </p:cNvPr>
          <p:cNvSpPr txBox="1"/>
          <p:nvPr/>
        </p:nvSpPr>
        <p:spPr>
          <a:xfrm>
            <a:off x="7699513" y="118754"/>
            <a:ext cx="47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Massachusetts 90 miles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60BA86-3011-45F4-88DD-8E3317F366C4}"/>
              </a:ext>
            </a:extLst>
          </p:cNvPr>
          <p:cNvSpPr txBox="1"/>
          <p:nvPr/>
        </p:nvSpPr>
        <p:spPr>
          <a:xfrm>
            <a:off x="8633333" y="680547"/>
            <a:ext cx="320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build our “trail legs” gradually.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CC4DBD7-1B0E-443A-8049-28807D1D04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640" y="1491330"/>
            <a:ext cx="2951953" cy="524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39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CA3817-7077-4015-886C-7A3D9519D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80" y="2778824"/>
            <a:ext cx="2267816" cy="4031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EC747D-C017-4175-A344-DF87ED1C5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7755" y="2778825"/>
            <a:ext cx="2267817" cy="4031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EC595A-F368-4D13-BBBA-8E4E176C3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778" y="2778820"/>
            <a:ext cx="2267816" cy="40316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F80D0B-A8BB-4F2D-ADFA-6ED207F1C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092" y="2778819"/>
            <a:ext cx="2267816" cy="40316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37FB83-90E6-4860-970F-29740774C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80" y="69142"/>
            <a:ext cx="4620894" cy="25992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76FE29-64C2-43D0-8490-E762AF5D8D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359" y="2778821"/>
            <a:ext cx="2267815" cy="40316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C80FC6-EF0D-431E-8C77-4387C76BC494}"/>
              </a:ext>
            </a:extLst>
          </p:cNvPr>
          <p:cNvSpPr txBox="1"/>
          <p:nvPr/>
        </p:nvSpPr>
        <p:spPr>
          <a:xfrm>
            <a:off x="6234547" y="368135"/>
            <a:ext cx="4138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Vermont “</a:t>
            </a:r>
            <a:r>
              <a:rPr lang="en-US" sz="2800" dirty="0" err="1">
                <a:latin typeface="Arial Black" panose="020B0A04020102020204" pitchFamily="34" charset="0"/>
              </a:rPr>
              <a:t>Vermud</a:t>
            </a:r>
            <a:r>
              <a:rPr lang="en-US" sz="2800" dirty="0">
                <a:latin typeface="Arial Black" panose="020B0A04020102020204" pitchFamily="34" charset="0"/>
              </a:rPr>
              <a:t>” 150 miles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26374D-65A0-46A8-AFE1-D76FF2E53680}"/>
              </a:ext>
            </a:extLst>
          </p:cNvPr>
          <p:cNvSpPr txBox="1"/>
          <p:nvPr/>
        </p:nvSpPr>
        <p:spPr>
          <a:xfrm>
            <a:off x="5474526" y="1404196"/>
            <a:ext cx="565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get the best temperatures! We’re up north in the hottest months and down south in the coolest.</a:t>
            </a:r>
          </a:p>
        </p:txBody>
      </p:sp>
    </p:spTree>
    <p:extLst>
      <p:ext uri="{BB962C8B-B14F-4D97-AF65-F5344CB8AC3E}">
        <p14:creationId xmlns:p14="http://schemas.microsoft.com/office/powerpoint/2010/main" val="685988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65923D-7D06-4DE1-8E57-012DBE677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48" y="670957"/>
            <a:ext cx="5138056" cy="30577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5477BB-E08C-435F-8E20-DFDE9724D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8" y="3860223"/>
            <a:ext cx="5138057" cy="2890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5D7F1-FDA5-4580-BDDC-D85F6C6B4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33" y="655733"/>
            <a:ext cx="1747773" cy="31071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24D2C-242A-4479-903C-12B8CD2127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33" y="3737958"/>
            <a:ext cx="5572775" cy="3012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CE4D0B-617F-44B5-869E-199DEE884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34" y="657598"/>
            <a:ext cx="1747773" cy="31071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92EE86-84DD-4485-BCAB-688DEE491074}"/>
              </a:ext>
            </a:extLst>
          </p:cNvPr>
          <p:cNvSpPr txBox="1"/>
          <p:nvPr/>
        </p:nvSpPr>
        <p:spPr>
          <a:xfrm>
            <a:off x="1585355" y="154921"/>
            <a:ext cx="6863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More Vermont. Sorry.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BA1D00-1BDA-4FF9-A4D6-947BA95198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35" y="614992"/>
            <a:ext cx="1747773" cy="310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09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1CF6A4-8CB9-4F19-89B9-AD02EAA04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62" y="3996789"/>
            <a:ext cx="5086598" cy="2861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263DD3-1C75-4B29-A057-26D455F18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" y="570016"/>
            <a:ext cx="1887063" cy="33547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770AF-2CE1-4825-845F-46F93728C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937" y="533495"/>
            <a:ext cx="1907606" cy="33912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924AB3-99E6-480B-AFEA-3228DC3783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74" y="570016"/>
            <a:ext cx="1887063" cy="3354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A57E7A-285E-43BF-8720-9ADFED6CE4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" y="3996789"/>
            <a:ext cx="5086597" cy="28612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1C5BD8-F7DA-48B8-A860-9B538E8629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35" y="533495"/>
            <a:ext cx="1907607" cy="33912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FF5FA0-B027-4221-A44F-5AA3346600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470" y="493152"/>
            <a:ext cx="1930299" cy="343164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2AF0C1-718B-47E0-B65D-CBCC2A54C16F}"/>
              </a:ext>
            </a:extLst>
          </p:cNvPr>
          <p:cNvSpPr/>
          <p:nvPr/>
        </p:nvSpPr>
        <p:spPr>
          <a:xfrm>
            <a:off x="10123682" y="800495"/>
            <a:ext cx="21669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New Hampshire 161 miles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A3C122-C9E2-45B7-BC3F-CBCB08795C39}"/>
              </a:ext>
            </a:extLst>
          </p:cNvPr>
          <p:cNvSpPr txBox="1"/>
          <p:nvPr/>
        </p:nvSpPr>
        <p:spPr>
          <a:xfrm>
            <a:off x="10291787" y="2543893"/>
            <a:ext cx="18307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Flip-floppers miss Black Fly Season.</a:t>
            </a:r>
          </a:p>
        </p:txBody>
      </p:sp>
    </p:spTree>
    <p:extLst>
      <p:ext uri="{BB962C8B-B14F-4D97-AF65-F5344CB8AC3E}">
        <p14:creationId xmlns:p14="http://schemas.microsoft.com/office/powerpoint/2010/main" val="3276853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B89792-1847-477E-9474-1E31E7276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9" y="4705967"/>
            <a:ext cx="3825833" cy="2152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58806B-74AB-43F2-8A00-E7CD0CFC3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1" y="2461533"/>
            <a:ext cx="3825833" cy="21520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39C3AB-FC3B-496C-B98F-4B2ABD37B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24" y="217098"/>
            <a:ext cx="3825832" cy="21520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A40579-CDC4-4EBA-9428-5B30E64D0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24" y="2461533"/>
            <a:ext cx="3825833" cy="21520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DC0616-A453-48C5-9B71-B7F80BB05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0" y="217098"/>
            <a:ext cx="3825832" cy="21520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9347E8-1B93-4FEF-9C68-C37F7258F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79" y="217098"/>
            <a:ext cx="2303813" cy="43964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597600-F1DA-41C6-949F-01CCACB99E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58" y="4705969"/>
            <a:ext cx="3825833" cy="21520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219940-496E-4829-B62A-32FB372F21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957" y="4664218"/>
            <a:ext cx="4171082" cy="21937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97CC9E-04BE-4EE4-8E2B-470792C2E6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738" y="217098"/>
            <a:ext cx="2007301" cy="43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37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C97631-41C2-46F8-B5A7-EE1D77D12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327" y="17958"/>
            <a:ext cx="2621284" cy="4660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33FD70-82A4-4D38-BDF5-27B86856C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63" y="2551045"/>
            <a:ext cx="2422663" cy="43069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261623-6B3F-468E-90A7-A12C84A67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22663" cy="43069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2C26C9-1005-434A-B334-3245855CF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677" y="2197940"/>
            <a:ext cx="2538205" cy="46421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9C1560-8F29-4E41-BCE7-7225FB3F7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898" y="56323"/>
            <a:ext cx="2528102" cy="44944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530CA0-6BAC-4295-970D-07C89BBF7789}"/>
              </a:ext>
            </a:extLst>
          </p:cNvPr>
          <p:cNvSpPr/>
          <p:nvPr/>
        </p:nvSpPr>
        <p:spPr>
          <a:xfrm>
            <a:off x="2422663" y="84172"/>
            <a:ext cx="22828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Maine 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282 of the hardest miles on the AT!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C51CE5-CFBC-4229-A8A9-6A8E00F91615}"/>
              </a:ext>
            </a:extLst>
          </p:cNvPr>
          <p:cNvSpPr txBox="1"/>
          <p:nvPr/>
        </p:nvSpPr>
        <p:spPr>
          <a:xfrm>
            <a:off x="7314581" y="-7200"/>
            <a:ext cx="2501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have no worries about hiking this challenging terrain in snow and ice!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E5D65EE-0A36-4C63-93E2-69C2A52FD0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1129"/>
            <a:ext cx="2422662" cy="24033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3E329BF-021F-404C-8A55-C4CA0C84AA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69" y="4741540"/>
            <a:ext cx="2509107" cy="21164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892111-D152-4CFB-87D6-459FC29340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882" y="4568682"/>
            <a:ext cx="2319975" cy="228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66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851C2-42BA-4C39-BEF8-6026770CE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" y="-1"/>
            <a:ext cx="3657601" cy="2743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5830B-C517-43A2-9730-E92526C35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" y="2743200"/>
            <a:ext cx="3663489" cy="20607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D428B7-B83F-4353-989A-17FB4D659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" y="4803912"/>
            <a:ext cx="3657601" cy="20574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5708C2-AB28-4621-8507-7CD6E6B4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09" y="-1"/>
            <a:ext cx="4876803" cy="2743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E366FF-1E32-46CB-BD07-3F62E9A84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770" y="2671968"/>
            <a:ext cx="2354642" cy="4186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922FEB-3996-4E76-9146-DE40F9F66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09" y="2671969"/>
            <a:ext cx="2510251" cy="41860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D9D9F2-7D9A-4878-982B-6C8EE86BDF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94" y="0"/>
            <a:ext cx="371060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01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7ADC45-F38D-47AA-8679-BAD14FB6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30" y="655982"/>
            <a:ext cx="3488635" cy="62020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BC536E-D6C4-4D6B-9930-A92482DA5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4" y="655980"/>
            <a:ext cx="5548247" cy="3120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1E044D-748D-4666-A6C5-E7007C6A1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3788049"/>
            <a:ext cx="5548246" cy="3120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676CA2-DF02-4A83-B3F6-CAE7B7B96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365" y="655983"/>
            <a:ext cx="3488635" cy="62020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C30BB6-772F-4E4C-8F3F-58D420D30954}"/>
              </a:ext>
            </a:extLst>
          </p:cNvPr>
          <p:cNvSpPr txBox="1"/>
          <p:nvPr/>
        </p:nvSpPr>
        <p:spPr>
          <a:xfrm>
            <a:off x="477078" y="145774"/>
            <a:ext cx="10840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Maine is perfect in early September!</a:t>
            </a:r>
          </a:p>
        </p:txBody>
      </p:sp>
    </p:spTree>
    <p:extLst>
      <p:ext uri="{BB962C8B-B14F-4D97-AF65-F5344CB8AC3E}">
        <p14:creationId xmlns:p14="http://schemas.microsoft.com/office/powerpoint/2010/main" val="3733616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75C8C8-422A-40EA-A3B3-1FF976EB1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4" y="1287101"/>
            <a:ext cx="4951909" cy="27854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9DAB50-B418-4537-B705-9F203F40E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" y="1192696"/>
            <a:ext cx="3186734" cy="5665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A786F3-C2F5-46DA-A752-4DCC9BDCE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43" y="1192696"/>
            <a:ext cx="3186732" cy="5665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5DA3B7-12F9-474F-8827-16660B408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4" y="4072550"/>
            <a:ext cx="4951912" cy="27854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587C2F-6BCA-497D-A521-EC31EB0EC6E2}"/>
              </a:ext>
            </a:extLst>
          </p:cNvPr>
          <p:cNvSpPr/>
          <p:nvPr/>
        </p:nvSpPr>
        <p:spPr>
          <a:xfrm>
            <a:off x="0" y="73967"/>
            <a:ext cx="4558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Virginia 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544 miles – The longest state on the A.T. by far!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0BCEA9-58B8-48F7-A149-B17FD80C3A70}"/>
              </a:ext>
            </a:extLst>
          </p:cNvPr>
          <p:cNvSpPr txBox="1"/>
          <p:nvPr/>
        </p:nvSpPr>
        <p:spPr>
          <a:xfrm>
            <a:off x="5870711" y="258632"/>
            <a:ext cx="5817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get to hike through Virginia in the autumn!</a:t>
            </a:r>
          </a:p>
        </p:txBody>
      </p:sp>
    </p:spTree>
    <p:extLst>
      <p:ext uri="{BB962C8B-B14F-4D97-AF65-F5344CB8AC3E}">
        <p14:creationId xmlns:p14="http://schemas.microsoft.com/office/powerpoint/2010/main" val="3701898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F34DD94-CD24-4EC0-86F5-875457F56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895" y="3117672"/>
            <a:ext cx="2103935" cy="3740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2AA946-0D05-4CD7-9E8C-B88E9D542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67" y="3212663"/>
            <a:ext cx="2103935" cy="3645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30D2BA-DBD9-4FF2-A49B-8B2F7508A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25" y="0"/>
            <a:ext cx="5922247" cy="33312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96FD58-50D7-48F6-B011-BAFC94860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602" y="3331263"/>
            <a:ext cx="1873836" cy="35267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BD260B-557C-41E1-9566-069EF405C3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" y="3331264"/>
            <a:ext cx="6227781" cy="35031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BBEAFC-3C73-40AE-89E5-6A3C30C773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" y="23609"/>
            <a:ext cx="6227782" cy="35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24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9774CC-1AB6-4E99-9B60-4343564DC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538"/>
            <a:ext cx="5915255" cy="3367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4F0A2-662F-4169-AAB6-8D44D8D8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47" y="61538"/>
            <a:ext cx="2469688" cy="33674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3F954A-4DF9-42E8-9D0F-A94622A43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5915255" cy="3327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B87780-33D5-4551-A3B8-E3C982ACF9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46" y="8632"/>
            <a:ext cx="2593742" cy="3420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A19DEE-5B20-43C9-B865-A2F9A89679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44" y="3429000"/>
            <a:ext cx="5915256" cy="332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00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A9DD6D-0474-4355-ACF6-5990608B4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93321" cy="2246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9CC500-D14F-4BCF-9E05-BE6FF7FD5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5878"/>
            <a:ext cx="3993321" cy="22462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851689-8582-4247-BA59-2C72108FE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1757"/>
            <a:ext cx="3993321" cy="22462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8106BA-46AB-47F4-BEDD-DEE0959BE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860" y="945196"/>
            <a:ext cx="3325952" cy="59128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A63BF4-6D4D-4DAF-8F1D-5E1EAD6C6E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56" y="945196"/>
            <a:ext cx="3325952" cy="591280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CD213C3-FE2B-42CD-801A-7D980FCFCCD4}"/>
              </a:ext>
            </a:extLst>
          </p:cNvPr>
          <p:cNvSpPr/>
          <p:nvPr/>
        </p:nvSpPr>
        <p:spPr>
          <a:xfrm>
            <a:off x="4094922" y="17593"/>
            <a:ext cx="274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Tennessee 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94 miles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CC5105-5AEB-4AD3-B9FD-3505696ADB8E}"/>
              </a:ext>
            </a:extLst>
          </p:cNvPr>
          <p:cNvSpPr txBox="1"/>
          <p:nvPr/>
        </p:nvSpPr>
        <p:spPr>
          <a:xfrm>
            <a:off x="6939723" y="140702"/>
            <a:ext cx="3869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time of year, there are zero bugs!</a:t>
            </a:r>
          </a:p>
        </p:txBody>
      </p:sp>
    </p:spTree>
    <p:extLst>
      <p:ext uri="{BB962C8B-B14F-4D97-AF65-F5344CB8AC3E}">
        <p14:creationId xmlns:p14="http://schemas.microsoft.com/office/powerpoint/2010/main" val="3191921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9173E2-48DA-455E-A797-DA57B844D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05" y="-10766"/>
            <a:ext cx="4572000" cy="2571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F4017C-C68C-4CCD-B892-0FD1591BD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8" y="-10766"/>
            <a:ext cx="4151997" cy="23354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139675-50BE-4CDA-AED0-3E6B6DA9E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" y="2324732"/>
            <a:ext cx="4151998" cy="23354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E7E333-3D48-4861-9E1A-73FFA29BB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099" y="2395616"/>
            <a:ext cx="2510091" cy="44623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0430C3-C5BC-4CD5-BB4C-ABDA67913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390" y="2412327"/>
            <a:ext cx="2510091" cy="44623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CA152CC-BF62-41CD-93CD-388A6842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05" y="2395616"/>
            <a:ext cx="2510091" cy="44623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36BFB2-808A-4F66-9D3D-64B7291055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" y="4522501"/>
            <a:ext cx="4151998" cy="233549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BFE73B0-E2E6-4EF1-88F3-DC18D98C6015}"/>
              </a:ext>
            </a:extLst>
          </p:cNvPr>
          <p:cNvSpPr/>
          <p:nvPr/>
        </p:nvSpPr>
        <p:spPr>
          <a:xfrm>
            <a:off x="8955390" y="11670"/>
            <a:ext cx="2688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North Carolina 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96 miles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B64E96-DC5E-46B7-8B57-F1DBB2FD6757}"/>
              </a:ext>
            </a:extLst>
          </p:cNvPr>
          <p:cNvSpPr txBox="1"/>
          <p:nvPr/>
        </p:nvSpPr>
        <p:spPr>
          <a:xfrm>
            <a:off x="8725374" y="842667"/>
            <a:ext cx="33660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Flip-floppers may see snow, but usually not in overwhelming amounts.</a:t>
            </a:r>
          </a:p>
        </p:txBody>
      </p:sp>
    </p:spTree>
    <p:extLst>
      <p:ext uri="{BB962C8B-B14F-4D97-AF65-F5344CB8AC3E}">
        <p14:creationId xmlns:p14="http://schemas.microsoft.com/office/powerpoint/2010/main" val="1036057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13B23B-5CA7-46E5-8237-260979BCA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61302"/>
            <a:ext cx="6038574" cy="3396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5839F1-B3B7-4B00-8E98-BC0E8C91B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" y="3468063"/>
            <a:ext cx="5916359" cy="3389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BEA2A3-A175-45CC-BD64-9E857A75C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" y="6762"/>
            <a:ext cx="6026555" cy="3389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E17245-BB12-4175-B674-0624E5CDD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"/>
            <a:ext cx="6038573" cy="33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66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1B233F-4150-4978-8885-2535ED01E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" y="891891"/>
            <a:ext cx="5075583" cy="2855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D223D-E243-43EA-B99A-8546F338C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0" y="3769415"/>
            <a:ext cx="5490819" cy="30885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6E050A-F0B4-41A8-8BF4-C6386092B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11" y="3765687"/>
            <a:ext cx="5490818" cy="30885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2C6B6E-F1B9-4E77-9B8C-DED0E655F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63" y="914400"/>
            <a:ext cx="5075583" cy="2855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BD692F-7596-42CD-9653-BCD455919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54" y="2249270"/>
            <a:ext cx="2592410" cy="460873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F0C1649-A691-467D-8223-D1808D8BD01F}"/>
              </a:ext>
            </a:extLst>
          </p:cNvPr>
          <p:cNvSpPr/>
          <p:nvPr/>
        </p:nvSpPr>
        <p:spPr>
          <a:xfrm>
            <a:off x="353691" y="0"/>
            <a:ext cx="38184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Georgia</a:t>
            </a: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76 miles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15921A-1BCA-4A4C-A11C-56C57ED88BA7}"/>
              </a:ext>
            </a:extLst>
          </p:cNvPr>
          <p:cNvSpPr txBox="1"/>
          <p:nvPr/>
        </p:nvSpPr>
        <p:spPr>
          <a:xfrm>
            <a:off x="4770783" y="87504"/>
            <a:ext cx="6866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those of us in Georgia, flip-flopping allows us to walk ourselves home!</a:t>
            </a:r>
          </a:p>
        </p:txBody>
      </p:sp>
    </p:spTree>
    <p:extLst>
      <p:ext uri="{BB962C8B-B14F-4D97-AF65-F5344CB8AC3E}">
        <p14:creationId xmlns:p14="http://schemas.microsoft.com/office/powerpoint/2010/main" val="4174596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9534ED-1F77-4A68-B137-5B7FD4F01DA3}"/>
              </a:ext>
            </a:extLst>
          </p:cNvPr>
          <p:cNvSpPr/>
          <p:nvPr/>
        </p:nvSpPr>
        <p:spPr>
          <a:xfrm>
            <a:off x="2039592" y="132522"/>
            <a:ext cx="610925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Total Appalachian Trail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2,189 miles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14 states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~5,000,000 steps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165,000 white blazes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than 250 shelters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 National Parks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 months, 2 days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13 bears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Nicknamed “The Green Tunnel”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E3863-AADF-4AF2-B2DE-93ECAC8BA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EAC5B-9B1C-451F-B698-7713ED224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73" y="4167111"/>
            <a:ext cx="4783802" cy="26908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297B96-1D7B-49CF-A642-D96A1A9E9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" y="4168566"/>
            <a:ext cx="4029883" cy="26894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A1A22F-B2D3-41A7-B1B2-B8B0D3D53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" y="-116415"/>
            <a:ext cx="2409483" cy="428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80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CC7E9-E5A4-41B6-AABE-937B3A155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878" y="1122363"/>
            <a:ext cx="10827026" cy="1157011"/>
          </a:xfrm>
        </p:spPr>
        <p:txBody>
          <a:bodyPr/>
          <a:lstStyle/>
          <a:p>
            <a:r>
              <a:rPr lang="en-US" b="1" dirty="0"/>
              <a:t>California’s John Muir Trail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6C825-7F8F-4AD4-86DD-3B56FB01F0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June 25, 2021 – July 10</a:t>
            </a:r>
          </a:p>
          <a:p>
            <a:r>
              <a:rPr lang="en-US" sz="2800" b="1" dirty="0"/>
              <a:t>“Clarity”</a:t>
            </a:r>
          </a:p>
        </p:txBody>
      </p:sp>
    </p:spTree>
    <p:extLst>
      <p:ext uri="{BB962C8B-B14F-4D97-AF65-F5344CB8AC3E}">
        <p14:creationId xmlns:p14="http://schemas.microsoft.com/office/powerpoint/2010/main" val="3712463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5D24AD-8287-4DE7-8AFD-81CC7BC08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6355" y="498753"/>
            <a:ext cx="3835400" cy="2876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57C6B0-9B67-432D-8F31-6ADB36290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70" y="1"/>
            <a:ext cx="4757530" cy="3568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51D09-26F2-49E4-90F6-7AE5412F5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71" y="3289851"/>
            <a:ext cx="4757530" cy="35681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EE3C44-9962-4266-A5CD-5AE530C37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3308" y="467762"/>
            <a:ext cx="3587474" cy="26906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5BC23B-BE0E-4959-B3E2-A8816AE34C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" y="3509617"/>
            <a:ext cx="7368209" cy="33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35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F62FD9-D79B-4A38-8F91-E58EB014E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00071" y="1760054"/>
            <a:ext cx="5705061" cy="42787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B3B68-0952-4C15-85D9-39C26BD23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921"/>
            <a:ext cx="7606749" cy="570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76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E4093B-3DB3-47F9-84DC-36F8399A9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72618" y="2538619"/>
            <a:ext cx="4936436" cy="3702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10B970-75CC-4BB8-A389-0410E8032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8817"/>
            <a:ext cx="4532243" cy="3399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2ACA5E-95AE-4481-973D-9ACF48433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32244" cy="33991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56735B-AAE2-48E1-B416-F6356BAD6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2741" y="2538623"/>
            <a:ext cx="4936436" cy="370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36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E163FE3-7D56-4205-B0F1-76614E200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30" y="2425148"/>
            <a:ext cx="5910470" cy="4432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BD479F-5BB2-4264-8497-ECA95ADF8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" y="0"/>
            <a:ext cx="6361042" cy="477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62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23CA35-66B1-4230-A860-8D653F353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84165" y="2150166"/>
            <a:ext cx="5380382" cy="4035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B9CF40-CE5B-4764-9D68-D2533BC62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9845" y="2150163"/>
            <a:ext cx="5380385" cy="4035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51400-19A7-427A-9555-D24FC1F4D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48876" y="2150162"/>
            <a:ext cx="5380384" cy="403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18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5F9E61-1874-4E22-A2A9-B98BB0C38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89984" cy="4492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22A2AF-2504-4D57-A7CF-E7B9C983B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84" y="2206488"/>
            <a:ext cx="6202016" cy="465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49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BB4FED-6D0B-44F8-97B3-1C4042F00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6908800" cy="5181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9161C6-D312-438C-B0AC-5A82A0686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7996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8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381</Words>
  <Application>Microsoft Office PowerPoint</Application>
  <PresentationFormat>Widescreen</PresentationFormat>
  <Paragraphs>53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Office Theme</vt:lpstr>
      <vt:lpstr>Flip-Flopping the Appalachian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California’s John Muir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Flip-Flopping the Appalachian Trail</dc:title>
  <dc:creator>Allyson Hester</dc:creator>
  <cp:lastModifiedBy>Allyson Hester</cp:lastModifiedBy>
  <cp:revision>57</cp:revision>
  <dcterms:created xsi:type="dcterms:W3CDTF">2022-05-09T16:58:23Z</dcterms:created>
  <dcterms:modified xsi:type="dcterms:W3CDTF">2022-05-10T18:06:01Z</dcterms:modified>
</cp:coreProperties>
</file>